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3"/>
  </p:handoutMasterIdLst>
  <p:sldIdLst>
    <p:sldId id="256" r:id="rId2"/>
    <p:sldId id="286" r:id="rId3"/>
    <p:sldId id="261" r:id="rId4"/>
    <p:sldId id="287" r:id="rId5"/>
    <p:sldId id="288" r:id="rId6"/>
    <p:sldId id="264" r:id="rId7"/>
    <p:sldId id="265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89" r:id="rId18"/>
    <p:sldId id="290" r:id="rId19"/>
    <p:sldId id="283" r:id="rId20"/>
    <p:sldId id="284" r:id="rId21"/>
    <p:sldId id="324" r:id="rId22"/>
    <p:sldId id="322" r:id="rId23"/>
    <p:sldId id="321" r:id="rId24"/>
    <p:sldId id="325" r:id="rId25"/>
    <p:sldId id="326" r:id="rId26"/>
    <p:sldId id="327" r:id="rId27"/>
    <p:sldId id="347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328" r:id="rId36"/>
    <p:sldId id="329" r:id="rId37"/>
    <p:sldId id="331" r:id="rId38"/>
    <p:sldId id="330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280" r:id="rId52"/>
    <p:sldId id="275" r:id="rId53"/>
    <p:sldId id="276" r:id="rId54"/>
    <p:sldId id="277" r:id="rId55"/>
    <p:sldId id="278" r:id="rId56"/>
    <p:sldId id="299" r:id="rId57"/>
    <p:sldId id="300" r:id="rId58"/>
    <p:sldId id="301" r:id="rId59"/>
    <p:sldId id="302" r:id="rId60"/>
    <p:sldId id="303" r:id="rId61"/>
    <p:sldId id="304" r:id="rId62"/>
    <p:sldId id="308" r:id="rId63"/>
    <p:sldId id="305" r:id="rId64"/>
    <p:sldId id="306" r:id="rId65"/>
    <p:sldId id="307" r:id="rId66"/>
    <p:sldId id="309" r:id="rId67"/>
    <p:sldId id="310" r:id="rId68"/>
    <p:sldId id="313" r:id="rId69"/>
    <p:sldId id="312" r:id="rId70"/>
    <p:sldId id="311" r:id="rId71"/>
    <p:sldId id="316" r:id="rId72"/>
    <p:sldId id="360" r:id="rId73"/>
    <p:sldId id="361" r:id="rId74"/>
    <p:sldId id="362" r:id="rId75"/>
    <p:sldId id="346" r:id="rId76"/>
    <p:sldId id="345" r:id="rId77"/>
    <p:sldId id="314" r:id="rId78"/>
    <p:sldId id="315" r:id="rId79"/>
    <p:sldId id="317" r:id="rId80"/>
    <p:sldId id="320" r:id="rId81"/>
    <p:sldId id="319" r:id="rId82"/>
    <p:sldId id="318" r:id="rId83"/>
    <p:sldId id="344" r:id="rId84"/>
    <p:sldId id="356" r:id="rId85"/>
    <p:sldId id="350" r:id="rId86"/>
    <p:sldId id="353" r:id="rId87"/>
    <p:sldId id="349" r:id="rId88"/>
    <p:sldId id="357" r:id="rId89"/>
    <p:sldId id="348" r:id="rId90"/>
    <p:sldId id="358" r:id="rId91"/>
    <p:sldId id="359" r:id="rId92"/>
  </p:sldIdLst>
  <p:sldSz cx="9144000" cy="6858000" type="screen4x3"/>
  <p:notesSz cx="14363700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60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52" autoAdjust="0"/>
    <p:restoredTop sz="94660"/>
  </p:normalViewPr>
  <p:slideViewPr>
    <p:cSldViewPr showGuides="1">
      <p:cViewPr>
        <p:scale>
          <a:sx n="150" d="100"/>
          <a:sy n="150" d="100"/>
        </p:scale>
        <p:origin x="-2682" y="-636"/>
      </p:cViewPr>
      <p:guideLst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224271" cy="496729"/>
          </a:xfrm>
          <a:prstGeom prst="rect">
            <a:avLst/>
          </a:prstGeom>
        </p:spPr>
        <p:txBody>
          <a:bodyPr vert="horz" lIns="138842" tIns="69421" rIns="138842" bIns="69421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136106" y="0"/>
            <a:ext cx="6224271" cy="496729"/>
          </a:xfrm>
          <a:prstGeom prst="rect">
            <a:avLst/>
          </a:prstGeom>
        </p:spPr>
        <p:txBody>
          <a:bodyPr vert="horz" lIns="138842" tIns="69421" rIns="138842" bIns="69421" rtlCol="0"/>
          <a:lstStyle>
            <a:lvl1pPr algn="r">
              <a:defRPr sz="1800"/>
            </a:lvl1pPr>
          </a:lstStyle>
          <a:p>
            <a:fld id="{B91BB853-1A38-4A39-9029-AD1E118CFB29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6122"/>
            <a:ext cx="6224271" cy="496729"/>
          </a:xfrm>
          <a:prstGeom prst="rect">
            <a:avLst/>
          </a:prstGeom>
        </p:spPr>
        <p:txBody>
          <a:bodyPr vert="horz" lIns="138842" tIns="69421" rIns="138842" bIns="69421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136106" y="9436122"/>
            <a:ext cx="6224271" cy="496729"/>
          </a:xfrm>
          <a:prstGeom prst="rect">
            <a:avLst/>
          </a:prstGeom>
        </p:spPr>
        <p:txBody>
          <a:bodyPr vert="horz" lIns="138842" tIns="69421" rIns="138842" bIns="69421" rtlCol="0" anchor="b"/>
          <a:lstStyle>
            <a:lvl1pPr algn="r">
              <a:defRPr sz="1800"/>
            </a:lvl1pPr>
          </a:lstStyle>
          <a:p>
            <a:fld id="{AE67D0B9-C2AD-4DFE-95E4-681E467FE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3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36CB-EA07-4C1D-A2F7-2D36765798E5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AAC-1C2D-4834-9DD0-4A5F8E01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36CB-EA07-4C1D-A2F7-2D36765798E5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AAC-1C2D-4834-9DD0-4A5F8E01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36CB-EA07-4C1D-A2F7-2D36765798E5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AAC-1C2D-4834-9DD0-4A5F8E01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0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36CB-EA07-4C1D-A2F7-2D36765798E5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AAC-1C2D-4834-9DD0-4A5F8E01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36CB-EA07-4C1D-A2F7-2D36765798E5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AAC-1C2D-4834-9DD0-4A5F8E01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8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36CB-EA07-4C1D-A2F7-2D36765798E5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AAC-1C2D-4834-9DD0-4A5F8E01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9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36CB-EA07-4C1D-A2F7-2D36765798E5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AAC-1C2D-4834-9DD0-4A5F8E01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36CB-EA07-4C1D-A2F7-2D36765798E5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AAC-1C2D-4834-9DD0-4A5F8E01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36CB-EA07-4C1D-A2F7-2D36765798E5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AAC-1C2D-4834-9DD0-4A5F8E01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2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36CB-EA07-4C1D-A2F7-2D36765798E5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AAC-1C2D-4834-9DD0-4A5F8E01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36CB-EA07-4C1D-A2F7-2D36765798E5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AAC-1C2D-4834-9DD0-4A5F8E01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8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C36CB-EA07-4C1D-A2F7-2D36765798E5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B2AAC-1C2D-4834-9DD0-4A5F8E015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emf"/><Relationship Id="rId4" Type="http://schemas.openxmlformats.org/officeDocument/2006/relationships/image" Target="../media/image13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png"/><Relationship Id="rId4" Type="http://schemas.openxmlformats.org/officeDocument/2006/relationships/image" Target="../media/image13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53687" y="1308891"/>
            <a:ext cx="1436626" cy="1575790"/>
            <a:chOff x="2606971" y="1981200"/>
            <a:chExt cx="1436626" cy="1575790"/>
          </a:xfrm>
        </p:grpSpPr>
        <p:sp>
          <p:nvSpPr>
            <p:cNvPr id="4" name="TextBox 3"/>
            <p:cNvSpPr txBox="1"/>
            <p:nvPr/>
          </p:nvSpPr>
          <p:spPr>
            <a:xfrm>
              <a:off x="2606971" y="2430923"/>
              <a:ext cx="5918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77228" y="2430959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</a:t>
              </a:r>
              <a:endPara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84747" y="1981200"/>
              <a:ext cx="925253" cy="1323439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</a:effectLst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80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C</a:t>
              </a:r>
              <a:endPara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6221" y="3095325"/>
              <a:ext cx="1417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analyzer</a:t>
              </a:r>
              <a:endPara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92862" y="4114800"/>
            <a:ext cx="4777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Visual Documentation</a:t>
            </a:r>
          </a:p>
          <a:p>
            <a:pPr algn="ctr"/>
            <a:r>
              <a:rPr lang="en-US" sz="4000" smtClean="0"/>
              <a:t>v1.0.3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81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81800" y="2600697"/>
            <a:ext cx="304800" cy="1895103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944096" y="1767444"/>
            <a:ext cx="990" cy="833253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59286" y="1059558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Look up table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smtClean="0"/>
              <a:t>related to the current plate and the current descriptor</a:t>
            </a:r>
          </a:p>
        </p:txBody>
      </p:sp>
    </p:spTree>
    <p:extLst>
      <p:ext uri="{BB962C8B-B14F-4D97-AF65-F5344CB8AC3E}">
        <p14:creationId xmlns:p14="http://schemas.microsoft.com/office/powerpoint/2010/main" val="21480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62800" y="2895600"/>
            <a:ext cx="990600" cy="19050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630886" y="1609106"/>
            <a:ext cx="0" cy="129441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1219200"/>
            <a:ext cx="206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Available and activated descriptors</a:t>
            </a:r>
          </a:p>
          <a:p>
            <a:pPr algn="r"/>
            <a:r>
              <a:rPr lang="en-US" sz="1000" dirty="0" smtClean="0"/>
              <a:t>When inactivated, the descriptors will not be taken into account </a:t>
            </a:r>
            <a:br>
              <a:rPr lang="en-US" sz="1000" dirty="0" smtClean="0"/>
            </a:br>
            <a:r>
              <a:rPr lang="en-US" sz="1000" dirty="0" smtClean="0"/>
              <a:t>for any process.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18810" y="1609107"/>
            <a:ext cx="6096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8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31577" y="4383972"/>
            <a:ext cx="609600" cy="3048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536377" y="1664986"/>
            <a:ext cx="0" cy="2700184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57800" y="1122402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Zoom in and Zoom out</a:t>
            </a:r>
            <a:br>
              <a:rPr lang="en-US" sz="1000" dirty="0" smtClean="0"/>
            </a:br>
            <a:r>
              <a:rPr lang="en-US" sz="1000" dirty="0" smtClean="0"/>
              <a:t>(can also be performed with the mouse wheel)</a:t>
            </a:r>
          </a:p>
        </p:txBody>
      </p:sp>
    </p:spTree>
    <p:extLst>
      <p:ext uri="{BB962C8B-B14F-4D97-AF65-F5344CB8AC3E}">
        <p14:creationId xmlns:p14="http://schemas.microsoft.com/office/powerpoint/2010/main" val="2399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46421" y="3714008"/>
            <a:ext cx="576943" cy="2286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534892" y="1568994"/>
            <a:ext cx="0" cy="2145014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49092" y="9144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When activated</a:t>
            </a:r>
            <a:br>
              <a:rPr lang="en-US" sz="1000" dirty="0" smtClean="0"/>
            </a:br>
            <a:r>
              <a:rPr lang="en-US" sz="1000" dirty="0" smtClean="0"/>
              <a:t>only class colors are displayed</a:t>
            </a:r>
          </a:p>
        </p:txBody>
      </p:sp>
    </p:spTree>
    <p:extLst>
      <p:ext uri="{BB962C8B-B14F-4D97-AF65-F5344CB8AC3E}">
        <p14:creationId xmlns:p14="http://schemas.microsoft.com/office/powerpoint/2010/main" val="7347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39495" y="3364181"/>
            <a:ext cx="609600" cy="2286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550231" y="1752600"/>
            <a:ext cx="0" cy="1611582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21531" y="1122402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When checked</a:t>
            </a:r>
            <a:br>
              <a:rPr lang="en-US" sz="1000" dirty="0" smtClean="0"/>
            </a:br>
            <a:r>
              <a:rPr lang="en-US" sz="1000" dirty="0" smtClean="0"/>
              <a:t>class selection is performed on all the currently activated plates</a:t>
            </a:r>
          </a:p>
        </p:txBody>
      </p:sp>
    </p:spTree>
    <p:extLst>
      <p:ext uri="{BB962C8B-B14F-4D97-AF65-F5344CB8AC3E}">
        <p14:creationId xmlns:p14="http://schemas.microsoft.com/office/powerpoint/2010/main" val="42635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26629" y="2667989"/>
            <a:ext cx="609600" cy="3048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531433" y="1664987"/>
            <a:ext cx="11874" cy="1012899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8670" y="1122402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When pressed, all the wells will turned into the currently selected class (including non activated wells)</a:t>
            </a:r>
          </a:p>
        </p:txBody>
      </p:sp>
    </p:spTree>
    <p:extLst>
      <p:ext uri="{BB962C8B-B14F-4D97-AF65-F5344CB8AC3E}">
        <p14:creationId xmlns:p14="http://schemas.microsoft.com/office/powerpoint/2010/main" val="17607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50380" y="2896590"/>
            <a:ext cx="609600" cy="3048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537366" y="1752600"/>
            <a:ext cx="0" cy="1150917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8666" y="118691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When pressed, the wells will turned into the currently selected class (only activated wells are concerned)</a:t>
            </a:r>
          </a:p>
        </p:txBody>
      </p:sp>
    </p:spTree>
    <p:extLst>
      <p:ext uri="{BB962C8B-B14F-4D97-AF65-F5344CB8AC3E}">
        <p14:creationId xmlns:p14="http://schemas.microsoft.com/office/powerpoint/2010/main" val="11125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98" y="1779691"/>
            <a:ext cx="7175287" cy="284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7493823" y="4459186"/>
            <a:ext cx="0" cy="951015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49541" y="4676001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When the mouse cursor is</a:t>
            </a:r>
            <a:br>
              <a:rPr lang="en-US" sz="1000" dirty="0" smtClean="0"/>
            </a:br>
            <a:r>
              <a:rPr lang="en-US" sz="1000" dirty="0" smtClean="0"/>
              <a:t>placed over a well, a list of information is displayed. This includes: Well position, name (if so), list of all the activated descriptors with their corresponding values and the class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73294" y="5410200"/>
            <a:ext cx="1920529" cy="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95600" y="3716978"/>
            <a:ext cx="0" cy="154379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95600" y="5260776"/>
            <a:ext cx="5334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707574" y="3313215"/>
            <a:ext cx="528452" cy="380011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31182" y="2657300"/>
            <a:ext cx="919348" cy="1790009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531425"/>
            <a:ext cx="357033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221" y="381000"/>
            <a:ext cx="6913978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7315200" y="1218212"/>
            <a:ext cx="0" cy="2029843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3048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Contextual menu: </a:t>
            </a:r>
            <a:r>
              <a:rPr lang="en-US" sz="1000" b="1" dirty="0" smtClean="0"/>
              <a:t>Histogram</a:t>
            </a:r>
            <a:br>
              <a:rPr lang="en-US" sz="1000" b="1" dirty="0" smtClean="0"/>
            </a:br>
            <a:r>
              <a:rPr lang="en-US" sz="1000" dirty="0" smtClean="0"/>
              <a:t>(right click on a well)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34001" y="4343402"/>
            <a:ext cx="1219199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10000" y="2131622"/>
            <a:ext cx="0" cy="154379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95600" y="3889176"/>
            <a:ext cx="5334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11038" y="1763486"/>
            <a:ext cx="611580" cy="368136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53200" y="4066403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Average and standard</a:t>
            </a:r>
            <a:br>
              <a:rPr lang="en-US" sz="1000" dirty="0" smtClean="0"/>
            </a:br>
            <a:r>
              <a:rPr lang="en-US" sz="1000" dirty="0" smtClean="0"/>
              <a:t>deviation of the displayed</a:t>
            </a:r>
            <a:br>
              <a:rPr lang="en-US" sz="1000" dirty="0" smtClean="0"/>
            </a:br>
            <a:r>
              <a:rPr lang="en-US" sz="1000" dirty="0" smtClean="0"/>
              <a:t>histogram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602184" y="5311637"/>
            <a:ext cx="0" cy="631963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715000" y="3245824"/>
            <a:ext cx="1595253" cy="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59184" y="6019800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Current value of the selected well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57400" y="5181600"/>
            <a:ext cx="2796639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9491" y="4649362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Histogram of the selected histogram within the active class over the entire list of active plates.</a:t>
            </a:r>
            <a:br>
              <a:rPr lang="en-US" sz="1000" dirty="0" smtClean="0"/>
            </a:br>
            <a:r>
              <a:rPr lang="en-US" sz="1000" dirty="0" smtClean="0"/>
              <a:t>(The histogram color is related to the class)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30242" y="751311"/>
            <a:ext cx="580901" cy="228403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28263" y="998713"/>
            <a:ext cx="861950" cy="228403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1083" y="609600"/>
            <a:ext cx="4267200" cy="1677431"/>
            <a:chOff x="990600" y="294431"/>
            <a:chExt cx="7038973" cy="276701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94431"/>
              <a:ext cx="7038973" cy="276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158466" y="1725800"/>
              <a:ext cx="618878" cy="97287"/>
            </a:xfrm>
            <a:prstGeom prst="rect">
              <a:avLst/>
            </a:prstGeom>
            <a:solidFill>
              <a:srgbClr val="FF0000">
                <a:alpha val="26000"/>
              </a:srgbClr>
            </a:solidFill>
            <a:ln w="127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268" y="3363169"/>
            <a:ext cx="2567682" cy="196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2268" y="3896569"/>
            <a:ext cx="174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Representation of the distribution (if available) of the current well selected descriptor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483784" y="5222804"/>
            <a:ext cx="1" cy="6858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512884" y="4241269"/>
            <a:ext cx="895584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46068" y="5115769"/>
            <a:ext cx="895584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67" y="4761826"/>
            <a:ext cx="174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Display (if loaded) locus ID, information and Name associated to the current well (Info and Name are editable)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9316" y="5911573"/>
            <a:ext cx="1744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Save new Info and Name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22469" y="1520475"/>
            <a:ext cx="0" cy="1995094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07018" y="2448769"/>
            <a:ext cx="1744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Contextual menu: </a:t>
            </a:r>
            <a:r>
              <a:rPr lang="en-US" sz="1000" b="1" dirty="0" smtClean="0"/>
              <a:t>Info</a:t>
            </a:r>
            <a:r>
              <a:rPr lang="en-US" sz="1000" dirty="0" smtClean="0"/>
              <a:t> (right click over a well)</a:t>
            </a:r>
            <a:endParaRPr 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9719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1028" y="2590800"/>
            <a:ext cx="3121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User Interface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10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105400" cy="267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304815" y="294431"/>
            <a:ext cx="4267200" cy="1677431"/>
            <a:chOff x="990600" y="294431"/>
            <a:chExt cx="7038973" cy="276701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94431"/>
              <a:ext cx="7038973" cy="276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158466" y="1843340"/>
              <a:ext cx="618877" cy="97288"/>
            </a:xfrm>
            <a:prstGeom prst="rect">
              <a:avLst/>
            </a:prstGeom>
            <a:solidFill>
              <a:srgbClr val="FF0000">
                <a:alpha val="26000"/>
              </a:srgbClr>
            </a:solidFill>
            <a:ln w="127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V="1">
            <a:off x="3805987" y="1292396"/>
            <a:ext cx="0" cy="1995094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90536" y="2289943"/>
            <a:ext cx="268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Contextual menu: </a:t>
            </a:r>
            <a:r>
              <a:rPr lang="en-US" sz="1000" b="1" dirty="0" err="1" smtClean="0"/>
              <a:t>Kegg</a:t>
            </a:r>
            <a:r>
              <a:rPr lang="en-US" sz="1000" dirty="0" smtClean="0"/>
              <a:t> (right click over a well)</a:t>
            </a:r>
            <a:br>
              <a:rPr lang="en-US" sz="1000" dirty="0" smtClean="0"/>
            </a:br>
            <a:r>
              <a:rPr lang="en-US" sz="1000" dirty="0" smtClean="0"/>
              <a:t>Locus ID is required for this option</a:t>
            </a:r>
            <a:endParaRPr lang="en-US" sz="1000" b="1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269439" y="4897769"/>
            <a:ext cx="0" cy="1014352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373855" y="5912121"/>
            <a:ext cx="895584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90067" y="5686497"/>
            <a:ext cx="1229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Current value of the selected well</a:t>
            </a:r>
          </a:p>
        </p:txBody>
      </p:sp>
    </p:spTree>
    <p:extLst>
      <p:ext uri="{BB962C8B-B14F-4D97-AF65-F5344CB8AC3E}">
        <p14:creationId xmlns:p14="http://schemas.microsoft.com/office/powerpoint/2010/main" val="18482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03" y="644845"/>
            <a:ext cx="1752600" cy="226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41969"/>
            <a:ext cx="838200" cy="266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858" y="3764789"/>
            <a:ext cx="852563" cy="26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1409" y="1002472"/>
            <a:ext cx="1553920" cy="46094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33" y="3944954"/>
            <a:ext cx="1750828" cy="225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0187" y="4306638"/>
            <a:ext cx="1553920" cy="46094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63734" y="1225462"/>
            <a:ext cx="162246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24107" y="4529162"/>
            <a:ext cx="162246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848" y="968813"/>
            <a:ext cx="2128837" cy="15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738763" y="1864045"/>
            <a:ext cx="162246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27848" y="994991"/>
            <a:ext cx="186526" cy="1783453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05506" y="4310378"/>
            <a:ext cx="214575" cy="1783453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60289" y="2152016"/>
            <a:ext cx="604836" cy="3048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506" y="4173554"/>
            <a:ext cx="2438400" cy="152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4716421" y="5164154"/>
            <a:ext cx="162246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39306" y="5227264"/>
            <a:ext cx="979848" cy="173905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20704"/>
            <a:ext cx="1373372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961528"/>
            <a:ext cx="1216863" cy="36941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50263" y="1146233"/>
            <a:ext cx="162246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3850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98313" y="803040"/>
            <a:ext cx="3124200" cy="1205273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14" y="2590800"/>
            <a:ext cx="1375144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399" y="3601502"/>
            <a:ext cx="1216863" cy="246832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50262" y="3724918"/>
            <a:ext cx="162246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82803" y="2948377"/>
            <a:ext cx="3339710" cy="1331913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03" y="4800600"/>
            <a:ext cx="1375144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6570" y="6075430"/>
            <a:ext cx="1216863" cy="246832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52600" y="6214740"/>
            <a:ext cx="81123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618" y="4869376"/>
            <a:ext cx="2179438" cy="130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573651" y="5632291"/>
            <a:ext cx="978252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573650" y="5638837"/>
            <a:ext cx="1" cy="57684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918" y="4876800"/>
            <a:ext cx="2167014" cy="129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5696420" y="5528005"/>
            <a:ext cx="55233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9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1832344" y="3452425"/>
            <a:ext cx="458662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5105400"/>
            <a:ext cx="1600200" cy="12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1006" y="901482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3011267"/>
            <a:ext cx="1375144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9858" y="3283515"/>
            <a:ext cx="1198434" cy="353715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232770"/>
            <a:ext cx="1676400" cy="128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956403"/>
            <a:ext cx="481473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28914"/>
            <a:ext cx="1375144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1828800" y="1371600"/>
            <a:ext cx="458662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33400" y="1192725"/>
            <a:ext cx="1198434" cy="353715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667000" y="5410200"/>
            <a:ext cx="14579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u="sng" dirty="0" smtClean="0"/>
              <a:t>Note: </a:t>
            </a:r>
            <a:r>
              <a:rPr lang="en-US" sz="1000" i="1" dirty="0" smtClean="0"/>
              <a:t>display distribution </a:t>
            </a:r>
            <a:r>
              <a:rPr lang="en-US" sz="1000" dirty="0" smtClean="0"/>
              <a:t>option requires the have loaded a distributions based screen</a:t>
            </a: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194794"/>
            <a:ext cx="1676400" cy="128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4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501" y="1226679"/>
            <a:ext cx="1375144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212" y="3887135"/>
            <a:ext cx="1375144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3211" y="1873678"/>
            <a:ext cx="1216863" cy="330979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35352" y="4527271"/>
            <a:ext cx="1216863" cy="330979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799" y="3886200"/>
            <a:ext cx="2968481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501" y="1225744"/>
            <a:ext cx="2968482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752215" y="4692760"/>
            <a:ext cx="162246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34918" y="2030901"/>
            <a:ext cx="162246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990600"/>
            <a:ext cx="1375145" cy="177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60" y="3864864"/>
            <a:ext cx="1375145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0165" y="1410799"/>
            <a:ext cx="1216863" cy="134636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48534" y="4289483"/>
            <a:ext cx="1216863" cy="129026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61044" y="4819760"/>
            <a:ext cx="162246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56037" y="1790700"/>
            <a:ext cx="162246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043" y="990600"/>
            <a:ext cx="306029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910" y="3784600"/>
            <a:ext cx="306029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8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35" y="4114800"/>
            <a:ext cx="5726430" cy="15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143000"/>
            <a:ext cx="571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505200"/>
            <a:ext cx="1905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33401"/>
            <a:ext cx="1905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733" y="2456017"/>
            <a:ext cx="1216863" cy="134636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44804" y="2523335"/>
            <a:ext cx="123179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8083" y="5435600"/>
            <a:ext cx="1216863" cy="134636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7400" y="5511800"/>
            <a:ext cx="123179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42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1028" y="2590800"/>
            <a:ext cx="3326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Importing Data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59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33" y="65567"/>
            <a:ext cx="1835216" cy="176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1417877"/>
            <a:ext cx="3886200" cy="402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006434" y="2438400"/>
            <a:ext cx="162246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3761" y="676894"/>
            <a:ext cx="1297448" cy="152446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06434" y="876300"/>
            <a:ext cx="0" cy="15621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2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62800" y="2350381"/>
            <a:ext cx="688768" cy="252295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07184" y="1588381"/>
            <a:ext cx="0" cy="7620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60322" y="1287229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Active class</a:t>
            </a:r>
          </a:p>
          <a:p>
            <a:pPr algn="ctr"/>
            <a:r>
              <a:rPr lang="en-US" sz="1000" dirty="0" smtClean="0"/>
              <a:t>(for selection and some processes)</a:t>
            </a:r>
            <a:endParaRPr lang="en-US" sz="1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10200" y="1588381"/>
            <a:ext cx="2096984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1417877"/>
            <a:ext cx="3886200" cy="402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295" y="1833942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Plate dimensions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799" y="1981200"/>
            <a:ext cx="5334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3199" y="1676400"/>
            <a:ext cx="1246909" cy="657101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1417877"/>
            <a:ext cx="3886200" cy="402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3309847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Readouts preview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3432958"/>
            <a:ext cx="5334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44192" y="2335480"/>
            <a:ext cx="1656608" cy="2367149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362" y="1417320"/>
            <a:ext cx="3887276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6644" y="2353293"/>
            <a:ext cx="605642" cy="2367149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48444" y="3352800"/>
            <a:ext cx="8382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044" y="315274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Names that be associated</a:t>
            </a:r>
            <a:br>
              <a:rPr lang="en-US" sz="1000" dirty="0" smtClean="0"/>
            </a:br>
            <a:r>
              <a:rPr lang="en-US" sz="1000" dirty="0" smtClean="0"/>
              <a:t>with the data</a:t>
            </a:r>
          </a:p>
        </p:txBody>
      </p:sp>
    </p:spTree>
    <p:extLst>
      <p:ext uri="{BB962C8B-B14F-4D97-AF65-F5344CB8AC3E}">
        <p14:creationId xmlns:p14="http://schemas.microsoft.com/office/powerpoint/2010/main" val="15180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362" y="1417320"/>
            <a:ext cx="3887276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85358" y="2353293"/>
            <a:ext cx="605642" cy="2367149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48444" y="3352800"/>
            <a:ext cx="1436914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044" y="3071752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If unchecked,</a:t>
            </a:r>
            <a:br>
              <a:rPr lang="en-US" sz="1000" dirty="0" smtClean="0"/>
            </a:br>
            <a:r>
              <a:rPr lang="en-US" sz="1000" dirty="0" smtClean="0"/>
              <a:t>the corresponding data </a:t>
            </a:r>
            <a:br>
              <a:rPr lang="en-US" sz="1000" dirty="0" smtClean="0"/>
            </a:br>
            <a:r>
              <a:rPr lang="en-US" sz="1000" dirty="0" smtClean="0"/>
              <a:t>will not be loaded</a:t>
            </a:r>
          </a:p>
        </p:txBody>
      </p:sp>
    </p:spTree>
    <p:extLst>
      <p:ext uri="{BB962C8B-B14F-4D97-AF65-F5344CB8AC3E}">
        <p14:creationId xmlns:p14="http://schemas.microsoft.com/office/powerpoint/2010/main" val="39598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758" y="1341911"/>
            <a:ext cx="4159208" cy="431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77144" y="2353293"/>
            <a:ext cx="605642" cy="2367149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48444" y="3352800"/>
            <a:ext cx="20287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044" y="3071752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Data type.</a:t>
            </a:r>
            <a:br>
              <a:rPr lang="en-US" sz="1000" dirty="0" smtClean="0"/>
            </a:br>
            <a:r>
              <a:rPr lang="en-US" sz="1000" b="1" dirty="0" smtClean="0"/>
              <a:t>Mandatory: </a:t>
            </a:r>
            <a:r>
              <a:rPr lang="en-US" sz="1000" dirty="0" smtClean="0"/>
              <a:t>Plate Name,</a:t>
            </a:r>
            <a:br>
              <a:rPr lang="en-US" sz="1000" dirty="0" smtClean="0"/>
            </a:br>
            <a:r>
              <a:rPr lang="en-US" sz="1000" dirty="0" smtClean="0"/>
              <a:t>well position and at least</a:t>
            </a:r>
            <a:br>
              <a:rPr lang="en-US" sz="1000" dirty="0" smtClean="0"/>
            </a:br>
            <a:r>
              <a:rPr lang="en-US" sz="1000" dirty="0" smtClean="0"/>
              <a:t>one descriptor.</a:t>
            </a:r>
            <a:br>
              <a:rPr lang="en-US" sz="1000" dirty="0" smtClean="0"/>
            </a:br>
            <a:r>
              <a:rPr lang="en-US" sz="1000" b="1" dirty="0" smtClean="0"/>
              <a:t>Note: </a:t>
            </a:r>
            <a:r>
              <a:rPr lang="en-US" sz="1000" dirty="0" smtClean="0"/>
              <a:t>Locus ID should be </a:t>
            </a:r>
            <a:br>
              <a:rPr lang="en-US" sz="1000" dirty="0" smtClean="0"/>
            </a:br>
            <a:r>
              <a:rPr lang="en-US" sz="1000" dirty="0" smtClean="0"/>
              <a:t>defined as an integer.</a:t>
            </a:r>
          </a:p>
        </p:txBody>
      </p:sp>
    </p:spTree>
    <p:extLst>
      <p:ext uri="{BB962C8B-B14F-4D97-AF65-F5344CB8AC3E}">
        <p14:creationId xmlns:p14="http://schemas.microsoft.com/office/powerpoint/2010/main" val="28973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918" y="2590800"/>
            <a:ext cx="5415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Generating artificial</a:t>
            </a:r>
            <a:br>
              <a:rPr lang="en-US" sz="4000" dirty="0" smtClean="0"/>
            </a:br>
            <a:r>
              <a:rPr lang="en-US" sz="4000" dirty="0" err="1" smtClean="0"/>
              <a:t>univariate</a:t>
            </a:r>
            <a:r>
              <a:rPr lang="en-US" sz="4000" dirty="0" smtClean="0"/>
              <a:t> screening data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21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07975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905000" y="3332526"/>
            <a:ext cx="43023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02171" y="1074714"/>
            <a:ext cx="1371600" cy="152446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5000" y="1227160"/>
            <a:ext cx="0" cy="2105366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233" y="2523767"/>
            <a:ext cx="1740531" cy="281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684567" y="5169738"/>
            <a:ext cx="7620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46567" y="3608862"/>
            <a:ext cx="0" cy="15621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26575" y="5055414"/>
            <a:ext cx="825335" cy="231097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46567" y="3608862"/>
            <a:ext cx="3810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567" y="2837226"/>
            <a:ext cx="4087800" cy="155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1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4939" y="2133600"/>
            <a:ext cx="561718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74620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899599" y="3142014"/>
            <a:ext cx="156754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610139" y="1905000"/>
            <a:ext cx="0" cy="262247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73323" y="3064823"/>
            <a:ext cx="926276" cy="160317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63973" y="2167722"/>
            <a:ext cx="75408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10139" y="1905000"/>
            <a:ext cx="226620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76347" y="1905000"/>
            <a:ext cx="0" cy="654607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3635" y="3717966"/>
            <a:ext cx="926276" cy="160317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869642" y="3797134"/>
            <a:ext cx="1502497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863973" y="2298350"/>
            <a:ext cx="75408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10139" y="2289442"/>
            <a:ext cx="0" cy="60615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20890" y="2895600"/>
            <a:ext cx="439027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78774" y="2559607"/>
            <a:ext cx="985199" cy="302346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43992" y="2543783"/>
            <a:ext cx="3561608" cy="86601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71800" y="2643227"/>
            <a:ext cx="151410" cy="1483448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00528"/>
            <a:ext cx="174620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736047" y="3822004"/>
            <a:ext cx="156754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572987" y="1923159"/>
            <a:ext cx="0" cy="122009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38249" y="2983310"/>
            <a:ext cx="1002743" cy="319881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740992" y="3143250"/>
            <a:ext cx="831995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743" y="981328"/>
            <a:ext cx="2628858" cy="145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2572987" y="1923159"/>
            <a:ext cx="741755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743" y="2657728"/>
            <a:ext cx="2628858" cy="147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555" y="4410328"/>
            <a:ext cx="2629065" cy="145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1747199" y="4486528"/>
            <a:ext cx="831995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33304" y="3678016"/>
            <a:ext cx="1002743" cy="297870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33304" y="4321258"/>
            <a:ext cx="1002743" cy="297870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579194" y="4486528"/>
            <a:ext cx="0" cy="753094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579194" y="5239622"/>
            <a:ext cx="741755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714" y="2580483"/>
            <a:ext cx="2733675" cy="163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>
            <a:off x="5860474" y="3158834"/>
            <a:ext cx="973777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42660" y="5486400"/>
            <a:ext cx="1009401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856020" y="3948173"/>
            <a:ext cx="0" cy="1526352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735783" y="1709635"/>
            <a:ext cx="1808017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552706" y="1702134"/>
            <a:ext cx="0" cy="166452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818" y="1447800"/>
            <a:ext cx="21336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7685" y="2791669"/>
            <a:ext cx="151410" cy="295915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55137" y="2426050"/>
            <a:ext cx="813099" cy="194953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5137" y="2919338"/>
            <a:ext cx="813099" cy="194953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43262" y="3418102"/>
            <a:ext cx="813099" cy="194953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43891" y="4023276"/>
            <a:ext cx="813099" cy="194953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2837252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If an effect </a:t>
            </a:r>
            <a:r>
              <a:rPr lang="en-US" sz="1000" b="1" dirty="0" smtClean="0"/>
              <a:t>X</a:t>
            </a:r>
            <a:r>
              <a:rPr lang="en-US" sz="1000" dirty="0" smtClean="0"/>
              <a:t> is selected, it will be combined to original data by the following way:</a:t>
            </a:r>
          </a:p>
          <a:p>
            <a:endParaRPr lang="en-US" sz="1000" dirty="0"/>
          </a:p>
          <a:p>
            <a:pPr algn="ctr"/>
            <a:r>
              <a:rPr lang="en-US" sz="1000" dirty="0" smtClean="0"/>
              <a:t>Resulting Data = Original Data * (</a:t>
            </a:r>
            <a:r>
              <a:rPr lang="en-US" sz="1000" b="1" dirty="0" smtClean="0"/>
              <a:t>X </a:t>
            </a:r>
            <a:r>
              <a:rPr lang="en-US" sz="1000" dirty="0" smtClean="0"/>
              <a:t>+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Shift_X</a:t>
            </a:r>
            <a:r>
              <a:rPr lang="en-US" sz="1000" dirty="0" smtClean="0"/>
              <a:t>)</a:t>
            </a:r>
            <a:endParaRPr lang="en-US" sz="1000" dirty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2844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815943" y="2416629"/>
            <a:ext cx="300841" cy="191984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966363" y="1654629"/>
            <a:ext cx="0" cy="7620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52405" y="1389598"/>
            <a:ext cx="1716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Number of wells associated with the active class</a:t>
            </a:r>
            <a:br>
              <a:rPr lang="en-US" sz="1000" dirty="0" smtClean="0"/>
            </a:br>
            <a:r>
              <a:rPr lang="en-US" sz="1000" dirty="0" smtClean="0"/>
              <a:t>(current plate only)</a:t>
            </a:r>
            <a:endParaRPr lang="en-US" sz="1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69379" y="1654629"/>
            <a:ext cx="2096984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3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1480194" cy="238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3985" y="1310759"/>
            <a:ext cx="581531" cy="171201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738" y="481959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165994" y="1210782"/>
            <a:ext cx="1553952" cy="395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169722"/>
            <a:ext cx="1482041" cy="23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63881" y="4169230"/>
            <a:ext cx="581531" cy="171201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988" y="3469578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2164290" y="4092040"/>
            <a:ext cx="1553952" cy="395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0" y="5924490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The higher </a:t>
            </a:r>
            <a:r>
              <a:rPr lang="en-US" sz="1000" b="1" dirty="0" err="1" smtClean="0"/>
              <a:t>Shift_X</a:t>
            </a:r>
            <a:r>
              <a:rPr lang="en-US" sz="1000" dirty="0" smtClean="0"/>
              <a:t> is, the lower </a:t>
            </a:r>
            <a:r>
              <a:rPr lang="en-US" sz="1000" b="1" dirty="0" smtClean="0"/>
              <a:t>X</a:t>
            </a:r>
            <a:r>
              <a:rPr lang="en-US" sz="1000" dirty="0" smtClean="0"/>
              <a:t> contribution to the generated data</a:t>
            </a:r>
          </a:p>
        </p:txBody>
      </p:sp>
    </p:spTree>
    <p:extLst>
      <p:ext uri="{BB962C8B-B14F-4D97-AF65-F5344CB8AC3E}">
        <p14:creationId xmlns:p14="http://schemas.microsoft.com/office/powerpoint/2010/main" val="4304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1480815" cy="239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5861" y="1803585"/>
            <a:ext cx="581531" cy="132093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69792" y="1904139"/>
            <a:ext cx="216499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82600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1483806" cy="239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749" y="3352800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66848" y="4698197"/>
            <a:ext cx="581531" cy="132093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70779" y="4798751"/>
            <a:ext cx="216499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1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207328"/>
            <a:ext cx="1478142" cy="238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1478142" cy="238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3985" y="2203862"/>
            <a:ext cx="581531" cy="171201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1406" y="5105400"/>
            <a:ext cx="587468" cy="165265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738" y="481959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300927" y="1909948"/>
            <a:ext cx="0" cy="435904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43339" y="2345852"/>
            <a:ext cx="75408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00927" y="1909948"/>
            <a:ext cx="143287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738" y="3486220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2305340" y="4799138"/>
            <a:ext cx="0" cy="435904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547752" y="5235042"/>
            <a:ext cx="75408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05340" y="4799138"/>
            <a:ext cx="143287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7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77" y="1886602"/>
            <a:ext cx="1931213" cy="311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0870" y="2113063"/>
            <a:ext cx="505331" cy="171201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55815" y="3081892"/>
            <a:ext cx="0" cy="762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55815" y="3158092"/>
            <a:ext cx="1639785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43492"/>
            <a:ext cx="2743856" cy="104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776511"/>
            <a:ext cx="2743856" cy="104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909529"/>
            <a:ext cx="2743856" cy="104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4042548"/>
            <a:ext cx="2743856" cy="104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5175566"/>
            <a:ext cx="2748578" cy="104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48739" y="2928505"/>
            <a:ext cx="505331" cy="171201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2400" y="563596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If a parameter </a:t>
            </a:r>
            <a:r>
              <a:rPr lang="en-US" sz="1000" b="1" dirty="0" smtClean="0"/>
              <a:t>X</a:t>
            </a:r>
            <a:r>
              <a:rPr lang="en-US" sz="1000" dirty="0" smtClean="0"/>
              <a:t> is checked, its value will </a:t>
            </a:r>
          </a:p>
          <a:p>
            <a:r>
              <a:rPr lang="en-US" sz="1000" dirty="0" smtClean="0"/>
              <a:t>vary </a:t>
            </a:r>
            <a:r>
              <a:rPr lang="en-US" sz="1000" u="sng" dirty="0" smtClean="0"/>
              <a:t>from</a:t>
            </a:r>
            <a:r>
              <a:rPr lang="en-US" sz="1000" dirty="0" smtClean="0"/>
              <a:t>, increasing with a </a:t>
            </a:r>
            <a:r>
              <a:rPr lang="en-US" sz="1000" u="sng" dirty="0" smtClean="0"/>
              <a:t>step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defined in the options  window.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85800" y="2602920"/>
            <a:ext cx="1115605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797929" y="2606878"/>
            <a:ext cx="0" cy="318729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72200" y="1164597"/>
            <a:ext cx="0" cy="464268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113063"/>
            <a:ext cx="2057400" cy="265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7752909" y="2710329"/>
            <a:ext cx="632060" cy="171201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85800" y="914400"/>
            <a:ext cx="0" cy="168852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981200" y="840595"/>
            <a:ext cx="1115605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100763" y="533400"/>
            <a:ext cx="0" cy="307195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100764" y="533400"/>
            <a:ext cx="490023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024558" y="533889"/>
            <a:ext cx="0" cy="217644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06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602" y="2590800"/>
            <a:ext cx="5846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Generating artificial</a:t>
            </a:r>
            <a:br>
              <a:rPr lang="en-US" sz="4000" dirty="0" smtClean="0"/>
            </a:br>
            <a:r>
              <a:rPr lang="en-US" sz="4000" dirty="0" smtClean="0"/>
              <a:t>multivariate screening data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0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7443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07975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905000" y="3332526"/>
            <a:ext cx="43023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02171" y="1227160"/>
            <a:ext cx="1371600" cy="152446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5000" y="1379606"/>
            <a:ext cx="0" cy="195292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" idx="0"/>
          </p:cNvCxnSpPr>
          <p:nvPr/>
        </p:nvCxnSpPr>
        <p:spPr>
          <a:xfrm>
            <a:off x="4572000" y="4013105"/>
            <a:ext cx="0" cy="558895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65270" y="3782008"/>
            <a:ext cx="825335" cy="231097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98" y="4572000"/>
            <a:ext cx="5165804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6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3024"/>
            <a:ext cx="533737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682173" y="1243609"/>
            <a:ext cx="3567917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64934" y="1243609"/>
            <a:ext cx="0" cy="3773433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56022" y="1368064"/>
            <a:ext cx="0" cy="558895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8" y="4150143"/>
            <a:ext cx="5165804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43355" y="1136967"/>
            <a:ext cx="825335" cy="231097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71260" y="1565999"/>
            <a:ext cx="3991100" cy="1097230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58747" y="4806255"/>
            <a:ext cx="703613" cy="421574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80192" y="5017042"/>
            <a:ext cx="76989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24600" y="3130325"/>
            <a:ext cx="174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 dimension corresponds</a:t>
            </a:r>
            <a:br>
              <a:rPr lang="en-US" sz="1000" dirty="0" smtClean="0"/>
            </a:br>
            <a:r>
              <a:rPr lang="en-US" sz="1000" dirty="0" smtClean="0"/>
              <a:t>to the number of descriptors</a:t>
            </a:r>
          </a:p>
        </p:txBody>
      </p:sp>
    </p:spTree>
    <p:extLst>
      <p:ext uri="{BB962C8B-B14F-4D97-AF65-F5344CB8AC3E}">
        <p14:creationId xmlns:p14="http://schemas.microsoft.com/office/powerpoint/2010/main" val="23555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34" y="3530435"/>
            <a:ext cx="5936532" cy="225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6715"/>
            <a:ext cx="2738665" cy="223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004083" y="4839357"/>
            <a:ext cx="1739117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13855" y="2470231"/>
            <a:ext cx="0" cy="2372426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8200" y="1368064"/>
            <a:ext cx="351310" cy="1107941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13366" y="4032661"/>
            <a:ext cx="3838699" cy="1608117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71797" y="4953000"/>
            <a:ext cx="174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Up to 10 different clouds can</a:t>
            </a:r>
            <a:br>
              <a:rPr lang="en-US" sz="1000" dirty="0" smtClean="0"/>
            </a:br>
            <a:r>
              <a:rPr lang="en-US" sz="1000" dirty="0" smtClean="0"/>
              <a:t>be generated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0200" y="1368064"/>
            <a:ext cx="302532" cy="1107941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34" y="3530435"/>
            <a:ext cx="5936532" cy="225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6715"/>
            <a:ext cx="2738665" cy="223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355272" y="4839357"/>
            <a:ext cx="138792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53787" y="2464293"/>
            <a:ext cx="0" cy="2372426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79617" y="1371196"/>
            <a:ext cx="351310" cy="1107941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13366" y="4032661"/>
            <a:ext cx="3838699" cy="1608117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65714" y="4920343"/>
            <a:ext cx="1747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Their positions within the plate are defined by</a:t>
            </a:r>
            <a:br>
              <a:rPr lang="en-US" sz="1000" dirty="0" smtClean="0"/>
            </a:br>
            <a:r>
              <a:rPr lang="en-US" sz="1000" dirty="0" smtClean="0"/>
              <a:t>column</a:t>
            </a:r>
          </a:p>
        </p:txBody>
      </p:sp>
    </p:spTree>
    <p:extLst>
      <p:ext uri="{BB962C8B-B14F-4D97-AF65-F5344CB8AC3E}">
        <p14:creationId xmlns:p14="http://schemas.microsoft.com/office/powerpoint/2010/main" val="23311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1965861" y="6026728"/>
            <a:ext cx="5994567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40431" y="136372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Each cloud (phenotype) is modeled by a Gaussian distribution defined by its means in every dimension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439"/>
            <a:ext cx="2971800" cy="247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82288" y="1490352"/>
            <a:ext cx="367146" cy="130629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799"/>
            <a:ext cx="4876800" cy="339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67099" y="1498463"/>
            <a:ext cx="367146" cy="130629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960428" y="3048000"/>
            <a:ext cx="0" cy="29718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65366" y="1627083"/>
            <a:ext cx="0" cy="4392717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34245" y="1563777"/>
            <a:ext cx="1356755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91000" y="1555666"/>
            <a:ext cx="0" cy="1245452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91000" y="2801118"/>
            <a:ext cx="33528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95350" y="2208812"/>
            <a:ext cx="2033650" cy="142504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362200" y="1597231"/>
            <a:ext cx="990" cy="61158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0" y="1197121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Current activated plate</a:t>
            </a:r>
          </a:p>
        </p:txBody>
      </p:sp>
    </p:spTree>
    <p:extLst>
      <p:ext uri="{BB962C8B-B14F-4D97-AF65-F5344CB8AC3E}">
        <p14:creationId xmlns:p14="http://schemas.microsoft.com/office/powerpoint/2010/main" val="40502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1965861" y="6026728"/>
            <a:ext cx="5994567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07774" y="1752600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As well as its variances.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439"/>
            <a:ext cx="2971800" cy="247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13809" y="1490352"/>
            <a:ext cx="367146" cy="130629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799"/>
            <a:ext cx="4876800" cy="339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98620" y="1498463"/>
            <a:ext cx="367146" cy="130629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960428" y="3048000"/>
            <a:ext cx="0" cy="29718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65366" y="1627083"/>
            <a:ext cx="0" cy="4392717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</p:cNvCxnSpPr>
          <p:nvPr/>
        </p:nvCxnSpPr>
        <p:spPr>
          <a:xfrm flipV="1">
            <a:off x="3165766" y="1563777"/>
            <a:ext cx="1025234" cy="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91000" y="1563778"/>
            <a:ext cx="0" cy="1217522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91000" y="2771896"/>
            <a:ext cx="33528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85363" y="2774866"/>
            <a:ext cx="796637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956961" y="25908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7569" y="3390405"/>
            <a:ext cx="1288472" cy="1056903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57600" y="3912456"/>
            <a:ext cx="56407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58294" y="356986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Information windows:</a:t>
            </a:r>
            <a:br>
              <a:rPr lang="en-US" sz="1000" dirty="0" smtClean="0"/>
            </a:br>
            <a:r>
              <a:rPr lang="en-US" sz="1000" dirty="0" smtClean="0"/>
              <a:t>provide feedback about the process as well as information and useful links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0812" y="3395352"/>
            <a:ext cx="1288472" cy="1056903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476005" y="1757548"/>
            <a:ext cx="495" cy="833252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81200" y="2590801"/>
            <a:ext cx="990600" cy="2286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88869" y="14478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Desired new dimension </a:t>
            </a:r>
          </a:p>
        </p:txBody>
      </p:sp>
    </p:spTree>
    <p:extLst>
      <p:ext uri="{BB962C8B-B14F-4D97-AF65-F5344CB8AC3E}">
        <p14:creationId xmlns:p14="http://schemas.microsoft.com/office/powerpoint/2010/main" val="38473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88869" y="2819400"/>
            <a:ext cx="644732" cy="176152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95800" y="2760217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Feature selection approaches:</a:t>
            </a:r>
          </a:p>
          <a:p>
            <a:r>
              <a:rPr lang="en-US" sz="1000" u="sng" dirty="0" smtClean="0"/>
              <a:t>Unsupervised:</a:t>
            </a:r>
            <a:r>
              <a:rPr lang="en-US" sz="1000" dirty="0" smtClean="0"/>
              <a:t> use all the activated wells of the activated plates to reduce the dimension </a:t>
            </a:r>
          </a:p>
          <a:p>
            <a:r>
              <a:rPr lang="en-US" sz="1000" u="sng" dirty="0" smtClean="0"/>
              <a:t>Supervised</a:t>
            </a:r>
            <a:r>
              <a:rPr lang="en-US" sz="1000" u="sng" dirty="0"/>
              <a:t>:</a:t>
            </a:r>
            <a:r>
              <a:rPr lang="en-US" sz="1000" dirty="0"/>
              <a:t> </a:t>
            </a:r>
            <a:r>
              <a:rPr lang="en-US" sz="1000" dirty="0" smtClean="0"/>
              <a:t>keep the descriptors required to</a:t>
            </a:r>
            <a:br>
              <a:rPr lang="en-US" sz="1000" dirty="0" smtClean="0"/>
            </a:br>
            <a:r>
              <a:rPr lang="en-US" sz="1000" dirty="0" smtClean="0"/>
              <a:t>cluster the classes (but the neutral class)</a:t>
            </a:r>
            <a:endParaRPr lang="en-US" sz="1000" dirty="0"/>
          </a:p>
          <a:p>
            <a:endParaRPr lang="en-US" sz="1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19400" y="2829297"/>
            <a:ext cx="644732" cy="176152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2907476"/>
            <a:ext cx="959922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04334" y="3200400"/>
            <a:ext cx="1744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the dimensionality reduction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0003" y="4429496"/>
            <a:ext cx="934192" cy="288966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76800" y="3610099"/>
            <a:ext cx="0" cy="965859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972293" y="4573979"/>
            <a:ext cx="1904507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62799" y="2743200"/>
            <a:ext cx="1020249" cy="20574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41347" y="4036314"/>
            <a:ext cx="1744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The descriptors selection</a:t>
            </a:r>
            <a:br>
              <a:rPr lang="en-US" sz="1000" dirty="0" smtClean="0"/>
            </a:br>
            <a:r>
              <a:rPr lang="en-US" sz="1000" dirty="0" smtClean="0"/>
              <a:t>is then automatically adjusted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097979" y="3610099"/>
            <a:ext cx="1140529" cy="4112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0"/>
          </p:cNvCxnSpPr>
          <p:nvPr/>
        </p:nvCxnSpPr>
        <p:spPr>
          <a:xfrm>
            <a:off x="6113813" y="3610099"/>
            <a:ext cx="0" cy="426215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7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Quality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98602"/>
            <a:ext cx="3809999" cy="15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699" y="3408402"/>
            <a:ext cx="2667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179552"/>
            <a:ext cx="3810000" cy="154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45673" y="1401472"/>
            <a:ext cx="1040080" cy="288966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1690438"/>
            <a:ext cx="0" cy="1641764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33184" y="1401471"/>
            <a:ext cx="1225509" cy="338447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45938" y="1739918"/>
            <a:ext cx="0" cy="1641764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71600" y="4932402"/>
            <a:ext cx="19812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57800" y="4932402"/>
            <a:ext cx="31242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3408402"/>
            <a:ext cx="3886200" cy="133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89733" y="5084802"/>
            <a:ext cx="1744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Display the sorted Z-factors of the current plate for each selected descriptor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72100" y="508480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Display the sorted Z-factors of the selected descriptor for all the active plates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33664" y="1543976"/>
            <a:ext cx="488063" cy="142504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01000" y="1668665"/>
            <a:ext cx="520535" cy="955965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6096000" cy="48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87288" y="1045212"/>
            <a:ext cx="1646712" cy="478788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19600" y="1524000"/>
            <a:ext cx="0" cy="17526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05263" y="4492821"/>
            <a:ext cx="2762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Display the normal probability plot</a:t>
            </a:r>
            <a:br>
              <a:rPr lang="en-US" sz="1000" dirty="0" smtClean="0"/>
            </a:br>
            <a:r>
              <a:rPr lang="en-US" sz="1000" dirty="0" smtClean="0"/>
              <a:t>of the current selected descriptor values</a:t>
            </a:r>
            <a:br>
              <a:rPr lang="en-US" sz="1000" dirty="0" smtClean="0"/>
            </a:br>
            <a:r>
              <a:rPr lang="en-US" sz="1000" dirty="0" smtClean="0"/>
              <a:t>among the set of points of the</a:t>
            </a:r>
            <a:br>
              <a:rPr lang="en-US" sz="1000" dirty="0" smtClean="0"/>
            </a:br>
            <a:r>
              <a:rPr lang="en-US" sz="1000" dirty="0" smtClean="0"/>
              <a:t>selected class.</a:t>
            </a:r>
            <a:br>
              <a:rPr lang="en-US" sz="1000" dirty="0" smtClean="0"/>
            </a:br>
            <a:r>
              <a:rPr lang="en-US" sz="1000" b="1" dirty="0" smtClean="0"/>
              <a:t>Note:</a:t>
            </a:r>
            <a:r>
              <a:rPr lang="en-US" sz="1000" dirty="0" smtClean="0"/>
              <a:t> operate the same way</a:t>
            </a:r>
            <a:br>
              <a:rPr lang="en-US" sz="1000" dirty="0" smtClean="0"/>
            </a:br>
            <a:r>
              <a:rPr lang="en-US" sz="1000" dirty="0" smtClean="0"/>
              <a:t>for the entire screen.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4419600"/>
            <a:ext cx="14478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86600" y="1524000"/>
            <a:ext cx="0" cy="289560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88777" y="1280736"/>
            <a:ext cx="751114" cy="195760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88777" y="1059068"/>
            <a:ext cx="751114" cy="195760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115" y="2514600"/>
            <a:ext cx="2001864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390" y="4876800"/>
            <a:ext cx="3113314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461849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48249" y="570199"/>
            <a:ext cx="1300348" cy="385765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62748" y="953985"/>
            <a:ext cx="0" cy="156952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78782" y="926458"/>
            <a:ext cx="608610" cy="1157661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62748" y="4453247"/>
            <a:ext cx="0" cy="415636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11667" y="3733800"/>
            <a:ext cx="199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Display the correlation</a:t>
            </a:r>
            <a:br>
              <a:rPr lang="en-US" sz="1000" dirty="0" smtClean="0"/>
            </a:br>
            <a:r>
              <a:rPr lang="en-US" sz="1000" dirty="0" smtClean="0"/>
              <a:t>matrix of the active descriptors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81979" y="3581400"/>
            <a:ext cx="90110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183087" y="2084119"/>
            <a:ext cx="0" cy="149728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65681" y="6324600"/>
            <a:ext cx="199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And the ranked corresponding histogram (optional)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487287"/>
            <a:ext cx="1524000" cy="196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33400" y="2897579"/>
            <a:ext cx="1219200" cy="255320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52600" y="3025239"/>
            <a:ext cx="25908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3400" y="3310308"/>
            <a:ext cx="1219200" cy="255320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143000" y="6629400"/>
            <a:ext cx="35052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133590" y="3581401"/>
            <a:ext cx="0" cy="3047999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7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15340" y="2398817"/>
            <a:ext cx="5156860" cy="184065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29000" y="1751609"/>
            <a:ext cx="990" cy="61158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20390" y="142918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Process pipeline</a:t>
            </a:r>
          </a:p>
        </p:txBody>
      </p:sp>
    </p:spTree>
    <p:extLst>
      <p:ext uri="{BB962C8B-B14F-4D97-AF65-F5344CB8AC3E}">
        <p14:creationId xmlns:p14="http://schemas.microsoft.com/office/powerpoint/2010/main" val="6291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13716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3152" y="3803258"/>
            <a:ext cx="2351315" cy="24326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4046518"/>
            <a:ext cx="0" cy="525482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6533" y="4648200"/>
            <a:ext cx="1994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Identify the potential</a:t>
            </a:r>
            <a:br>
              <a:rPr lang="en-US" sz="1000" dirty="0" smtClean="0"/>
            </a:br>
            <a:r>
              <a:rPr lang="en-US" sz="1000" dirty="0" smtClean="0"/>
              <a:t>systematic errors for</a:t>
            </a:r>
            <a:br>
              <a:rPr lang="en-US" sz="1000" dirty="0" smtClean="0"/>
            </a:br>
            <a:r>
              <a:rPr lang="en-US" sz="1000" dirty="0" smtClean="0"/>
              <a:t>each selected plates on each active descriptor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" y="2895600"/>
            <a:ext cx="0" cy="2106543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400" y="5002143"/>
            <a:ext cx="7620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72937" y="5248206"/>
            <a:ext cx="494706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20000" y="4194934"/>
            <a:ext cx="0" cy="1053272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3400" y="2895262"/>
            <a:ext cx="7620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69728" y="2206024"/>
            <a:ext cx="952994" cy="1864244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980" y="3345343"/>
            <a:ext cx="5439848" cy="206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5480" y="3737230"/>
            <a:ext cx="1763487" cy="1451573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87223" y="5188803"/>
            <a:ext cx="0" cy="714499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03634" y="5979502"/>
            <a:ext cx="1994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Systematic errors identification parameters can be changed by the options window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43000" y="2501021"/>
            <a:ext cx="0" cy="2106543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43000" y="4607902"/>
            <a:ext cx="31498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87223" y="5903302"/>
            <a:ext cx="556188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49109" y="5486400"/>
            <a:ext cx="0" cy="41124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43000" y="2501021"/>
            <a:ext cx="314181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181" y="762000"/>
            <a:ext cx="5440647" cy="206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2994632"/>
            <a:ext cx="1142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Double click</a:t>
            </a:r>
            <a:br>
              <a:rPr lang="en-US" sz="1000" dirty="0" smtClean="0"/>
            </a:br>
            <a:r>
              <a:rPr lang="en-US" sz="1000" dirty="0" smtClean="0"/>
              <a:t>on a row</a:t>
            </a:r>
            <a:br>
              <a:rPr lang="en-US" sz="1000" dirty="0" smtClean="0"/>
            </a:br>
            <a:r>
              <a:rPr lang="en-US" sz="1000" dirty="0" smtClean="0"/>
              <a:t>display the corresponding</a:t>
            </a:r>
            <a:br>
              <a:rPr lang="en-US" sz="1000" dirty="0" smtClean="0"/>
            </a:br>
            <a:r>
              <a:rPr lang="en-US" sz="1000" dirty="0" smtClean="0"/>
              <a:t>readouts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345341"/>
            <a:ext cx="1601738" cy="206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300355" y="3696378"/>
            <a:ext cx="1344881" cy="661867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759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2153218" y="2666999"/>
            <a:ext cx="0" cy="104997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6692" y="1956691"/>
            <a:ext cx="314181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9800" y="2895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Plate by plate, and descriptor by descriptor,  correction procedure</a:t>
            </a:r>
            <a:br>
              <a:rPr lang="en-US" sz="1000" dirty="0" smtClean="0"/>
            </a:br>
            <a:r>
              <a:rPr lang="en-US" sz="1000" dirty="0" smtClean="0"/>
              <a:t>can be performed using the dedicated function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73" y="1169842"/>
            <a:ext cx="3941607" cy="14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73" y="1169842"/>
            <a:ext cx="3941607" cy="14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83107" y="1448262"/>
            <a:ext cx="740223" cy="1183112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58184"/>
            <a:ext cx="3948080" cy="149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006" y="3758184"/>
            <a:ext cx="3948080" cy="149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416454" y="4511348"/>
            <a:ext cx="314181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24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236" y="3124200"/>
            <a:ext cx="571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449" y="305790"/>
            <a:ext cx="541657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236" y="4953000"/>
            <a:ext cx="5715000" cy="150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73371" y="703084"/>
            <a:ext cx="1036829" cy="1594791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3452" y="709734"/>
            <a:ext cx="709552" cy="216541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376415" y="810087"/>
            <a:ext cx="0" cy="2085513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84736" y="4485904"/>
            <a:ext cx="0" cy="467096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2434038"/>
            <a:ext cx="2728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Plates can be rejected</a:t>
            </a:r>
            <a:br>
              <a:rPr lang="en-US" sz="1000" dirty="0" smtClean="0"/>
            </a:br>
            <a:r>
              <a:rPr lang="en-US" sz="1000" dirty="0" smtClean="0"/>
              <a:t>regarding a chosen parameter</a:t>
            </a:r>
            <a:br>
              <a:rPr lang="en-US" sz="1000" dirty="0" smtClean="0"/>
            </a:br>
            <a:r>
              <a:rPr lang="en-US" sz="1000" dirty="0" smtClean="0"/>
              <a:t>(here Z-factor on the current descriptor)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91785" y="2363190"/>
            <a:ext cx="0" cy="76101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53004" y="810087"/>
            <a:ext cx="423411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086600" y="2899558"/>
            <a:ext cx="289815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001" y="368688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before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1" y="558480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050046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553200" cy="26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434" y="4191000"/>
            <a:ext cx="71249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600" y="1265460"/>
            <a:ext cx="1168400" cy="8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95735" y="648657"/>
            <a:ext cx="2140244" cy="727892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77728" y="1303500"/>
            <a:ext cx="1012372" cy="834058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05139" y="985077"/>
            <a:ext cx="820056" cy="255894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62522" y="3081485"/>
            <a:ext cx="27626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Evolution (average and standard deviation)</a:t>
            </a:r>
            <a:br>
              <a:rPr lang="en-US" sz="1000" dirty="0" smtClean="0"/>
            </a:br>
            <a:r>
              <a:rPr lang="en-US" sz="1000" dirty="0" smtClean="0"/>
              <a:t>of the current descriptor</a:t>
            </a:r>
            <a:br>
              <a:rPr lang="en-US" sz="1000" dirty="0" smtClean="0"/>
            </a:br>
            <a:r>
              <a:rPr lang="en-US" sz="1000" dirty="0" smtClean="0"/>
              <a:t>within a defined class</a:t>
            </a:r>
            <a:br>
              <a:rPr lang="en-US" sz="1000" dirty="0" smtClean="0"/>
            </a:br>
            <a:r>
              <a:rPr lang="en-US" sz="1000" dirty="0" smtClean="0"/>
              <a:t>can be monitored to identify</a:t>
            </a:r>
            <a:br>
              <a:rPr lang="en-US" sz="1000" dirty="0" smtClean="0"/>
            </a:br>
            <a:r>
              <a:rPr lang="en-US" sz="1000" dirty="0" smtClean="0"/>
              <a:t>abnormalities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77232" y="3513117"/>
            <a:ext cx="260156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183914" y="2137560"/>
            <a:ext cx="0" cy="1375557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1376549"/>
            <a:ext cx="0" cy="281445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78016" y="1240971"/>
            <a:ext cx="0" cy="2139539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47445" y="3380510"/>
            <a:ext cx="1130571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6961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742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307" y="381000"/>
            <a:ext cx="56171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812421"/>
            <a:ext cx="5867400" cy="153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7001" y="773875"/>
            <a:ext cx="1066804" cy="16764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29773" y="1024430"/>
            <a:ext cx="735939" cy="1451575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2567226"/>
            <a:ext cx="144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Various approaches</a:t>
            </a:r>
            <a:br>
              <a:rPr lang="en-US" sz="1000" dirty="0" smtClean="0"/>
            </a:br>
            <a:r>
              <a:rPr lang="en-US" sz="1000" dirty="0" smtClean="0"/>
              <a:t>for data normalization</a:t>
            </a:r>
            <a:br>
              <a:rPr lang="en-US" sz="1000" dirty="0" smtClean="0"/>
            </a:br>
            <a:r>
              <a:rPr lang="en-US" sz="1000" dirty="0" smtClean="0"/>
              <a:t>of the screening data</a:t>
            </a:r>
            <a:br>
              <a:rPr lang="en-US" sz="1000" dirty="0" smtClean="0"/>
            </a:br>
            <a:r>
              <a:rPr lang="en-US" sz="1000" dirty="0" smtClean="0"/>
              <a:t>are available</a:t>
            </a:r>
            <a:br>
              <a:rPr lang="en-US" sz="1000" dirty="0" smtClean="0"/>
            </a:br>
            <a:r>
              <a:rPr lang="en-US" sz="1000" dirty="0" smtClean="0"/>
              <a:t>(controls based or not)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0200" y="4508665"/>
            <a:ext cx="541812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5867400" cy="155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600200" y="1524000"/>
            <a:ext cx="0" cy="29718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600200" y="1524000"/>
            <a:ext cx="9144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29600" y="344026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before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9600" y="5300474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7406684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Clustering and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35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665" y="2590800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572000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25644" y="1138793"/>
            <a:ext cx="353420" cy="112196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1426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The user has to define the desired</a:t>
            </a:r>
            <a:br>
              <a:rPr lang="en-US" sz="1000" dirty="0" smtClean="0"/>
            </a:br>
            <a:r>
              <a:rPr lang="en-US" sz="1000" dirty="0" smtClean="0"/>
              <a:t>cluster number.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1222940"/>
            <a:ext cx="0" cy="327286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21863" y="2147156"/>
            <a:ext cx="572201" cy="147257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1200501"/>
            <a:ext cx="1015844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09800" y="4487853"/>
            <a:ext cx="516571" cy="7947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48600" y="338208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before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536328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after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29099" y="1086137"/>
            <a:ext cx="661959" cy="1258765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3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1494" y="1166842"/>
            <a:ext cx="353420" cy="112196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20559" y="990771"/>
            <a:ext cx="661959" cy="1258765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235006"/>
            <a:ext cx="1960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Some clustering methods</a:t>
            </a:r>
            <a:br>
              <a:rPr lang="en-US" sz="1000" dirty="0" smtClean="0"/>
            </a:br>
            <a:r>
              <a:rPr lang="en-US" sz="1000" dirty="0" smtClean="0"/>
              <a:t>allow automated evaluation of the optimum number of clusters.</a:t>
            </a:r>
            <a:br>
              <a:rPr lang="en-US" sz="1000" dirty="0" smtClean="0"/>
            </a:br>
            <a:r>
              <a:rPr lang="en-US" sz="1000" u="sng" dirty="0" smtClean="0"/>
              <a:t>Note: </a:t>
            </a:r>
            <a:r>
              <a:rPr lang="en-US" sz="1000" dirty="0" smtClean="0"/>
              <a:t>if more than 10 classes are detected, the clustering is not operated.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1222940"/>
            <a:ext cx="0" cy="350146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24543" y="2068619"/>
            <a:ext cx="572201" cy="147257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600" y="345754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Original</a:t>
            </a:r>
            <a:br>
              <a:rPr lang="en-US" sz="1000" dirty="0" smtClean="0"/>
            </a:br>
            <a:r>
              <a:rPr lang="en-US" sz="1000" dirty="0" smtClean="0"/>
              <a:t>readouts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3778" y="5514945"/>
            <a:ext cx="1650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Clustering (here:</a:t>
            </a:r>
            <a:br>
              <a:rPr lang="en-US" sz="1000" dirty="0" smtClean="0"/>
            </a:br>
            <a:r>
              <a:rPr lang="en-US" sz="1000" dirty="0" smtClean="0"/>
              <a:t>3 classes have identified)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09800" y="1222940"/>
            <a:ext cx="68346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09799" y="4724400"/>
            <a:ext cx="228601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5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2582883"/>
            <a:ext cx="4740234" cy="118753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76600" y="1799112"/>
            <a:ext cx="990" cy="833253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990" y="155229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Wells coordinate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2634" y="2594758"/>
            <a:ext cx="110836" cy="2072245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031" y="4800600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597" y="205916"/>
            <a:ext cx="5181600" cy="210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031" y="2832490"/>
            <a:ext cx="48147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1392" y="2266169"/>
            <a:ext cx="1426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class will not be used for the learning, but will be classified.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61499" y="1475213"/>
            <a:ext cx="0" cy="327286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22789" y="1961395"/>
            <a:ext cx="572201" cy="147257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1499" y="1452774"/>
            <a:ext cx="49927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69854" y="884705"/>
            <a:ext cx="661959" cy="1258765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4925" y="1030103"/>
            <a:ext cx="532934" cy="540646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76717" y="1570749"/>
            <a:ext cx="0" cy="203338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75271" y="4748073"/>
            <a:ext cx="672729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" y="2743200"/>
            <a:ext cx="18280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The user has to define the classes for the training.</a:t>
            </a:r>
            <a:br>
              <a:rPr lang="en-US" sz="1000" dirty="0" smtClean="0"/>
            </a:br>
            <a:r>
              <a:rPr lang="en-US" sz="1000" u="sng" dirty="0" smtClean="0"/>
              <a:t>Plate by plate:</a:t>
            </a:r>
            <a:r>
              <a:rPr lang="en-US" sz="1000" dirty="0" smtClean="0"/>
              <a:t> the training step is performed on the each plate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39542767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17" y="4343400"/>
            <a:ext cx="335279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13" y="768545"/>
            <a:ext cx="670462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400" y="3488838"/>
            <a:ext cx="142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If the classification operated is tree based (C4.5) a tree diagram is affected for each plate.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76717" y="1739978"/>
            <a:ext cx="0" cy="25146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87904" y="1153582"/>
            <a:ext cx="1684346" cy="529363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078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Hierarchical Tree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909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96340"/>
            <a:ext cx="575663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1" y="228600"/>
            <a:ext cx="556757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4661" y="977900"/>
            <a:ext cx="1211561" cy="144741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970240"/>
            <a:ext cx="762000" cy="782359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2150" y="2908300"/>
            <a:ext cx="1250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Class color</a:t>
            </a:r>
            <a:endParaRPr lang="en-US" sz="10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76400" y="3048000"/>
            <a:ext cx="10668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3684" y="57912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sng" dirty="0" smtClean="0"/>
              <a:t>Note:</a:t>
            </a:r>
            <a:r>
              <a:rPr lang="en-US" sz="1000" dirty="0" smtClean="0"/>
              <a:t> this operation </a:t>
            </a:r>
            <a:r>
              <a:rPr lang="en-US" sz="1000" dirty="0" smtClean="0"/>
              <a:t>can be time consuming for large number of data</a:t>
            </a:r>
            <a:endParaRPr lang="en-US" sz="10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752600" y="3429000"/>
            <a:ext cx="10668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8500" y="3286839"/>
            <a:ext cx="1250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Well position</a:t>
            </a:r>
            <a:endParaRPr lang="en-US" sz="1000" dirty="0" smtClean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34000" y="1752599"/>
            <a:ext cx="0" cy="8382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114070" y="2597149"/>
            <a:ext cx="221993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14070" y="2597149"/>
            <a:ext cx="0" cy="45085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2361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34" y="222250"/>
            <a:ext cx="2054266" cy="259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56" y="235943"/>
            <a:ext cx="2027197" cy="260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2517155" y="2743200"/>
            <a:ext cx="0" cy="8382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37672" y="719913"/>
            <a:ext cx="1600200" cy="817940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14367" y="2743200"/>
            <a:ext cx="0" cy="8382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14267" y="719913"/>
            <a:ext cx="1600200" cy="817940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40" y="3657599"/>
            <a:ext cx="311689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75" y="3657599"/>
            <a:ext cx="312358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4971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Pathways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946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21868"/>
            <a:ext cx="4572000" cy="186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1" y="228600"/>
            <a:ext cx="3055879" cy="237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79254"/>
            <a:ext cx="3833473" cy="289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75039" y="1068109"/>
            <a:ext cx="1211561" cy="220941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647" y="1600200"/>
            <a:ext cx="3368784" cy="152400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36950" y="5029200"/>
            <a:ext cx="103505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36950" y="1676400"/>
            <a:ext cx="5334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400" y="482914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Recurrence of each specific pathway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420" y="2667000"/>
            <a:ext cx="3068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Locus IDs have to be associated to each well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05600" y="1295400"/>
            <a:ext cx="0" cy="23622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178801" y="1006077"/>
            <a:ext cx="431800" cy="130574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81800" y="2799605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sng" dirty="0" smtClean="0"/>
              <a:t>Note:</a:t>
            </a:r>
            <a:r>
              <a:rPr lang="en-US" sz="1000" dirty="0" smtClean="0"/>
              <a:t> this operation requires internet connection</a:t>
            </a:r>
          </a:p>
        </p:txBody>
      </p:sp>
    </p:spTree>
    <p:extLst>
      <p:ext uri="{BB962C8B-B14F-4D97-AF65-F5344CB8AC3E}">
        <p14:creationId xmlns:p14="http://schemas.microsoft.com/office/powerpoint/2010/main" val="5069727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385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78" y="381000"/>
            <a:ext cx="6858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299" y="3581400"/>
            <a:ext cx="1752600" cy="273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16319" y="2759610"/>
            <a:ext cx="830561" cy="264082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2881" y="4351986"/>
            <a:ext cx="1228551" cy="406073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96418" y="1193021"/>
            <a:ext cx="992938" cy="1892378"/>
          </a:xfrm>
          <a:prstGeom prst="rect">
            <a:avLst/>
          </a:prstGeom>
          <a:solidFill>
            <a:schemeClr val="accent3">
              <a:alpha val="26000"/>
            </a:scheme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92887" y="3124200"/>
            <a:ext cx="0" cy="1430822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124" idx="0"/>
          </p:cNvCxnSpPr>
          <p:nvPr/>
        </p:nvCxnSpPr>
        <p:spPr>
          <a:xfrm>
            <a:off x="4431599" y="3023692"/>
            <a:ext cx="0" cy="55770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41432" y="4549880"/>
            <a:ext cx="2551455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4191000"/>
            <a:ext cx="887949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47800" y="399094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At this stage, names can be modified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29660" y="4648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Descriptors are checked regarding the selection</a:t>
            </a:r>
            <a:br>
              <a:rPr lang="en-US" sz="1000" dirty="0" smtClean="0"/>
            </a:br>
            <a:r>
              <a:rPr lang="en-US" sz="1000" dirty="0" smtClean="0"/>
              <a:t>but can be modified for the export purpose</a:t>
            </a:r>
          </a:p>
        </p:txBody>
      </p:sp>
    </p:spTree>
    <p:extLst>
      <p:ext uri="{BB962C8B-B14F-4D97-AF65-F5344CB8AC3E}">
        <p14:creationId xmlns:p14="http://schemas.microsoft.com/office/powerpoint/2010/main" val="7417975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2" y="322052"/>
            <a:ext cx="4216878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245" y="331427"/>
            <a:ext cx="2013421" cy="28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590799"/>
            <a:ext cx="2667000" cy="368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197226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143000" y="685800"/>
            <a:ext cx="0" cy="51054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43000" y="5785590"/>
            <a:ext cx="6096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08206" y="5785590"/>
            <a:ext cx="3940194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87216" y="2651012"/>
            <a:ext cx="0" cy="63446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77399" y="2651012"/>
            <a:ext cx="971001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30418" y="779620"/>
            <a:ext cx="0" cy="158258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57400" y="2362200"/>
            <a:ext cx="0" cy="883244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057400" y="2362200"/>
            <a:ext cx="47301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8206" y="3285480"/>
            <a:ext cx="296919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25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71707" y="2624447"/>
            <a:ext cx="939140" cy="262246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630886" y="1676401"/>
            <a:ext cx="0" cy="948046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5086" y="126487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Currently activated</a:t>
            </a:r>
            <a:br>
              <a:rPr lang="en-US" sz="1000" dirty="0" smtClean="0"/>
            </a:br>
            <a:r>
              <a:rPr lang="en-US" sz="1000" dirty="0" smtClean="0"/>
              <a:t>descriptor</a:t>
            </a:r>
          </a:p>
        </p:txBody>
      </p:sp>
    </p:spTree>
    <p:extLst>
      <p:ext uri="{BB962C8B-B14F-4D97-AF65-F5344CB8AC3E}">
        <p14:creationId xmlns:p14="http://schemas.microsoft.com/office/powerpoint/2010/main" val="23567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22" y="352532"/>
            <a:ext cx="4216878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590799"/>
            <a:ext cx="2667000" cy="368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066800" y="1156314"/>
            <a:ext cx="0" cy="4027015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66800" y="5181600"/>
            <a:ext cx="65821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11244" y="5177860"/>
            <a:ext cx="3940194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87216" y="2438400"/>
            <a:ext cx="0" cy="139646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77399" y="2438400"/>
            <a:ext cx="894801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29000" y="779620"/>
            <a:ext cx="0" cy="158258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57400" y="2362200"/>
            <a:ext cx="0" cy="9906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057400" y="2362200"/>
            <a:ext cx="13716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8206" y="3834868"/>
            <a:ext cx="2969193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02116" y="3320731"/>
            <a:ext cx="509128" cy="1122243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48660"/>
            <a:ext cx="240664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90897" y="4622208"/>
            <a:ext cx="509128" cy="1122243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066800" y="1156781"/>
            <a:ext cx="13716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E:\Databases\export\SRP00044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023" y="3801068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150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22" y="352532"/>
            <a:ext cx="4216878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590799"/>
            <a:ext cx="2667000" cy="368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143000" y="1340278"/>
            <a:ext cx="0" cy="4527122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43000" y="5867400"/>
            <a:ext cx="6096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08206" y="5867400"/>
            <a:ext cx="3940194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953000" y="2651012"/>
            <a:ext cx="0" cy="184478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53000" y="2651012"/>
            <a:ext cx="12954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66808" y="1340278"/>
            <a:ext cx="0" cy="101117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50196" y="2351448"/>
            <a:ext cx="7012" cy="2081686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157208" y="2351448"/>
            <a:ext cx="6096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52233" y="4495800"/>
            <a:ext cx="2400767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586" y="3733800"/>
            <a:ext cx="193306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>
            <a:off x="1143000" y="1340278"/>
            <a:ext cx="1344954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566" y="406594"/>
            <a:ext cx="1869108" cy="28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4997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44" y="270296"/>
            <a:ext cx="4216878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514599"/>
            <a:ext cx="2667000" cy="368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148142" y="1176192"/>
            <a:ext cx="0" cy="331960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48142" y="3124200"/>
            <a:ext cx="106165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43000" y="1175257"/>
            <a:ext cx="173109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43000" y="4495800"/>
            <a:ext cx="106165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00742" y="3124200"/>
            <a:ext cx="319525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95600" y="4507020"/>
            <a:ext cx="319525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E:\Databases\export\Correlation_Rankin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3262" y="4039512"/>
            <a:ext cx="2200275" cy="1233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Databases\export\Correlation_Matrix.e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3262" y="2286000"/>
            <a:ext cx="1913807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093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599"/>
            <a:ext cx="2362200" cy="244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44" y="2494070"/>
            <a:ext cx="3240598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44" y="270296"/>
            <a:ext cx="4216878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148142" y="1460500"/>
            <a:ext cx="0" cy="16637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48142" y="3124200"/>
            <a:ext cx="68065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43000" y="1460500"/>
            <a:ext cx="1731096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33600" y="3130550"/>
            <a:ext cx="3195258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4913081"/>
            <a:ext cx="2286000" cy="155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6515100" y="4526070"/>
            <a:ext cx="0" cy="415925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72400" y="310996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Weka</a:t>
            </a:r>
            <a:endParaRPr lang="en-US" sz="1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702550" y="5569201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HCS Analyzer</a:t>
            </a:r>
          </a:p>
        </p:txBody>
      </p:sp>
    </p:spTree>
    <p:extLst>
      <p:ext uri="{BB962C8B-B14F-4D97-AF65-F5344CB8AC3E}">
        <p14:creationId xmlns:p14="http://schemas.microsoft.com/office/powerpoint/2010/main" val="9302260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Core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614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5732145" cy="254063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4812593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62000" y="1238250"/>
            <a:ext cx="1143000" cy="148164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27150" y="1386414"/>
            <a:ext cx="0" cy="395711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33500" y="5343525"/>
            <a:ext cx="30861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4933950"/>
            <a:ext cx="18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Unpack and launch the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5289550"/>
            <a:ext cx="990600" cy="10795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06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" y="304799"/>
            <a:ext cx="4876800" cy="2397961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609850" y="3352800"/>
            <a:ext cx="5732145" cy="305943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327150" y="2819400"/>
            <a:ext cx="0" cy="2524125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33500" y="5343525"/>
            <a:ext cx="125730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51195" y="1503779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Look, develop, modify, debug, 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5486400"/>
            <a:ext cx="1864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Launch and have fun</a:t>
            </a:r>
          </a:p>
        </p:txBody>
      </p:sp>
    </p:spTree>
    <p:extLst>
      <p:ext uri="{BB962C8B-B14F-4D97-AF65-F5344CB8AC3E}">
        <p14:creationId xmlns:p14="http://schemas.microsoft.com/office/powerpoint/2010/main" val="16106477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Plugins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38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5903"/>
            <a:ext cx="4986992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433903"/>
            <a:ext cx="4182927" cy="28906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71192" y="5652176"/>
            <a:ext cx="2004358" cy="296328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98950" y="1814653"/>
            <a:ext cx="1143000" cy="148164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81800" y="1895085"/>
            <a:ext cx="0" cy="375709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41950" y="1895085"/>
            <a:ext cx="1339850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68977" y="1895085"/>
            <a:ext cx="188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Add a new </a:t>
            </a:r>
            <a:r>
              <a:rPr lang="en-US" sz="1000" dirty="0" err="1" smtClean="0"/>
              <a:t>HCSAnalyzer</a:t>
            </a:r>
            <a:r>
              <a:rPr lang="en-US" sz="1000" dirty="0" smtClean="0"/>
              <a:t> Plugin project within the global 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800" y="4951266"/>
            <a:ext cx="302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/>
              <a:t>Note: </a:t>
            </a:r>
            <a:r>
              <a:rPr lang="en-US" sz="1000" i="1" dirty="0" smtClean="0"/>
              <a:t> </a:t>
            </a:r>
            <a:r>
              <a:rPr lang="en-US" sz="1000" dirty="0" smtClean="0"/>
              <a:t>this template is available on our website, and has to be copied in your dedicated visual studio directory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52600" y="5811981"/>
            <a:ext cx="3787775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2600" y="5362186"/>
            <a:ext cx="0" cy="449795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9397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2"/>
          <a:stretch/>
        </p:blipFill>
        <p:spPr bwMode="auto">
          <a:xfrm>
            <a:off x="228601" y="304800"/>
            <a:ext cx="3352800" cy="2444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038600" y="2667000"/>
            <a:ext cx="4661737" cy="35876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5000" y="1828800"/>
            <a:ext cx="1371599" cy="1524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0850" y="4070350"/>
            <a:ext cx="1371599" cy="1524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4476750"/>
            <a:ext cx="1371599" cy="1524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4648200"/>
            <a:ext cx="302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Add the two following references to your project</a:t>
            </a: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603499" y="4552950"/>
            <a:ext cx="1663701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03499" y="1981200"/>
            <a:ext cx="0" cy="257175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03499" y="4140200"/>
            <a:ext cx="1663701" cy="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2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52" y="2057400"/>
            <a:ext cx="7222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2677886"/>
            <a:ext cx="4611584" cy="1970314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352800" y="1844633"/>
            <a:ext cx="990" cy="833253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87435" y="1281749"/>
            <a:ext cx="1932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Current plate readouts display corresponding to the selected descriptor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7162800" y="2627417"/>
            <a:ext cx="953984" cy="258287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67200" y="1571599"/>
            <a:ext cx="3371602" cy="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638802" y="1571600"/>
            <a:ext cx="0" cy="103330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1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21511" r="2198"/>
          <a:stretch/>
        </p:blipFill>
        <p:spPr bwMode="auto">
          <a:xfrm>
            <a:off x="1295400" y="565150"/>
            <a:ext cx="6776727" cy="216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 rotWithShape="1">
          <a:blip r:embed="rId3"/>
          <a:srcRect l="12751" t="9722" b="43403"/>
          <a:stretch/>
        </p:blipFill>
        <p:spPr>
          <a:xfrm>
            <a:off x="1295400" y="3962400"/>
            <a:ext cx="6776726" cy="2133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24199" y="2159000"/>
            <a:ext cx="0" cy="32512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70100" y="2006600"/>
            <a:ext cx="2133600" cy="1524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82799" y="5410200"/>
            <a:ext cx="2260601" cy="1524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3099" y="3276600"/>
            <a:ext cx="302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Add your HCS Analyzer plugins directory in the</a:t>
            </a:r>
            <a:br>
              <a:rPr lang="en-US" sz="1000" dirty="0" smtClean="0"/>
            </a:br>
            <a:r>
              <a:rPr lang="en-US" sz="1000" i="1" dirty="0" smtClean="0"/>
              <a:t>Post-build event command line</a:t>
            </a:r>
          </a:p>
        </p:txBody>
      </p:sp>
    </p:spTree>
    <p:extLst>
      <p:ext uri="{BB962C8B-B14F-4D97-AF65-F5344CB8AC3E}">
        <p14:creationId xmlns:p14="http://schemas.microsoft.com/office/powerpoint/2010/main" val="2891536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2676" t="10065" b="32119"/>
          <a:stretch/>
        </p:blipFill>
        <p:spPr>
          <a:xfrm>
            <a:off x="304800" y="304800"/>
            <a:ext cx="6275952" cy="222885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94000"/>
            <a:ext cx="6248400" cy="32518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19200" y="914400"/>
            <a:ext cx="2362200" cy="381000"/>
          </a:xfrm>
          <a:prstGeom prst="rect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05600" y="533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Add information about your plugin</a:t>
            </a:r>
            <a:br>
              <a:rPr lang="en-US" sz="1000" dirty="0" smtClean="0"/>
            </a:br>
            <a:r>
              <a:rPr lang="en-US" sz="1000" dirty="0" smtClean="0"/>
              <a:t>(menu, etc.)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172200"/>
            <a:ext cx="3695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Develop your plugin and do not forget to share it</a:t>
            </a:r>
          </a:p>
        </p:txBody>
      </p:sp>
    </p:spTree>
    <p:extLst>
      <p:ext uri="{BB962C8B-B14F-4D97-AF65-F5344CB8AC3E}">
        <p14:creationId xmlns:p14="http://schemas.microsoft.com/office/powerpoint/2010/main" val="1151469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20381</TotalTime>
  <Words>688</Words>
  <Application>Microsoft Office PowerPoint</Application>
  <PresentationFormat>On-screen Show (4:3)</PresentationFormat>
  <Paragraphs>116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Dimensionality reduction</vt:lpstr>
      <vt:lpstr>PowerPoint Presentation</vt:lpstr>
      <vt:lpstr>PowerPoint Presentation</vt:lpstr>
      <vt:lpstr>PowerPoint Presentation</vt:lpstr>
      <vt:lpstr>PowerPoint Presentation</vt:lpstr>
      <vt:lpstr>Quality controls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Thierry Dorval(띠에리 도르발)</dc:creator>
  <cp:lastModifiedBy>Thierry Dorval(띠에리 도르발)</cp:lastModifiedBy>
  <cp:revision>98</cp:revision>
  <cp:lastPrinted>2011-12-15T11:22:40Z</cp:lastPrinted>
  <dcterms:created xsi:type="dcterms:W3CDTF">2011-11-14T07:02:40Z</dcterms:created>
  <dcterms:modified xsi:type="dcterms:W3CDTF">2012-02-29T07:45:31Z</dcterms:modified>
</cp:coreProperties>
</file>